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957BF1E-E816-4162-81A4-8733C9DFE2C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7A12C4F-FED2-4FA7-B5C5-2193CF98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cs typeface="Aparajita" pitchFamily="34" charset="0"/>
              </a:rPr>
              <a:t>Комплексный анализ текста как важное звено при подготовке к ОГЭ и ЕГЭ    </a:t>
            </a:r>
            <a:br>
              <a:rPr lang="ru-RU" sz="3200" dirty="0" smtClean="0">
                <a:cs typeface="Aparajita" pitchFamily="34" charset="0"/>
              </a:rPr>
            </a:br>
            <a:r>
              <a:rPr lang="ru-RU" sz="3200" dirty="0" smtClean="0">
                <a:cs typeface="Aparajita" pitchFamily="34" charset="0"/>
              </a:rPr>
              <a:t> </a:t>
            </a:r>
            <a:endParaRPr lang="ru-RU" sz="3200" dirty="0">
              <a:cs typeface="Aparajit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3571876"/>
            <a:ext cx="5114778" cy="1101248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1700" i="1" dirty="0" smtClean="0"/>
              <a:t>Подготовила учитель русского языка и </a:t>
            </a:r>
            <a:r>
              <a:rPr lang="ru-RU" sz="1700" i="1" dirty="0" smtClean="0"/>
              <a:t>            литературы </a:t>
            </a:r>
            <a:r>
              <a:rPr lang="ru-RU" sz="1700" i="1" dirty="0" err="1" smtClean="0"/>
              <a:t>МОУ»Магнитная</a:t>
            </a:r>
            <a:r>
              <a:rPr lang="ru-RU" sz="1700" i="1" dirty="0" smtClean="0"/>
              <a:t> СОШ»</a:t>
            </a:r>
          </a:p>
          <a:p>
            <a:pPr algn="ctr">
              <a:buFont typeface="Arial" pitchFamily="34" charset="0"/>
              <a:buChar char="•"/>
            </a:pPr>
            <a:r>
              <a:rPr lang="ru-RU" sz="1700" i="1" dirty="0" smtClean="0"/>
              <a:t>              Макашова Татьяна Павловна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142844" y="2786058"/>
            <a:ext cx="7858180" cy="367030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ru-RU" b="1" i="1" dirty="0" smtClean="0"/>
              <a:t>   </a:t>
            </a:r>
            <a:r>
              <a:rPr lang="ru-RU" sz="3000" b="1" i="1" dirty="0" smtClean="0">
                <a:latin typeface="Cambria" pitchFamily="18" charset="0"/>
              </a:rPr>
              <a:t>Всего и надо, что вчитаться, - боже мой,</a:t>
            </a:r>
            <a:r>
              <a:rPr lang="ru-RU" sz="3000" b="1" dirty="0" smtClean="0">
                <a:latin typeface="Cambria" pitchFamily="18" charset="0"/>
              </a:rPr>
              <a:t> </a:t>
            </a:r>
          </a:p>
          <a:p>
            <a:pPr>
              <a:lnSpc>
                <a:spcPct val="150000"/>
              </a:lnSpc>
              <a:buNone/>
            </a:pPr>
            <a:r>
              <a:rPr lang="ru-RU" sz="3000" b="1" i="1" dirty="0" smtClean="0">
                <a:latin typeface="Cambria" pitchFamily="18" charset="0"/>
              </a:rPr>
              <a:t>    Всего и дела, что помедлить над строкою,    </a:t>
            </a:r>
            <a:endParaRPr lang="ru-RU" sz="30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3000" b="1" i="1" dirty="0" smtClean="0">
                <a:latin typeface="Cambria" pitchFamily="18" charset="0"/>
              </a:rPr>
              <a:t>    Не пролистнуть нетерпеливою  рукою,                             А задержаться, прочитать и перечесть. </a:t>
            </a:r>
          </a:p>
          <a:p>
            <a:pPr>
              <a:buNone/>
            </a:pPr>
            <a:r>
              <a:rPr lang="ru-RU" b="1" dirty="0" smtClean="0">
                <a:latin typeface="Cambria" pitchFamily="18" charset="0"/>
              </a:rPr>
              <a:t>                                                                                                                               Ю. </a:t>
            </a:r>
            <a:r>
              <a:rPr lang="ru-RU" b="1" dirty="0" err="1" smtClean="0">
                <a:latin typeface="Cambria" pitchFamily="18" charset="0"/>
              </a:rPr>
              <a:t>Левитанский</a:t>
            </a:r>
            <a:r>
              <a:rPr lang="ru-RU" b="1" i="1" dirty="0" smtClean="0">
                <a:latin typeface="Cambria" pitchFamily="18" charset="0"/>
              </a:rPr>
              <a:t> </a:t>
            </a:r>
            <a:r>
              <a:rPr lang="ru-RU" dirty="0" smtClean="0">
                <a:latin typeface="Cambria" pitchFamily="18" charset="0"/>
              </a:rPr>
              <a:t>  </a:t>
            </a:r>
            <a:endParaRPr lang="ru-RU" dirty="0">
              <a:latin typeface="Cambria" pitchFamily="18" charset="0"/>
            </a:endParaRPr>
          </a:p>
        </p:txBody>
      </p:sp>
      <p:pic>
        <p:nvPicPr>
          <p:cNvPr id="3" name="Рисунок 2" descr="30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142852"/>
            <a:ext cx="3500462" cy="257176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7643866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Приемы и методы работы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+mj-lt"/>
              </a:rPr>
              <a:t>Работа с фразой</a:t>
            </a:r>
          </a:p>
          <a:p>
            <a:pPr>
              <a:buFont typeface="Wingdings" pitchFamily="2" charset="2"/>
              <a:buChar char="Ø"/>
            </a:pPr>
            <a:endParaRPr lang="ru-RU" sz="3600" b="1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+mj-lt"/>
              </a:rPr>
              <a:t>Работа с текстом-миниатюрой</a:t>
            </a:r>
            <a:endParaRPr lang="ru-RU" sz="3600" b="1" dirty="0">
              <a:latin typeface="+mj-lt"/>
            </a:endParaRPr>
          </a:p>
        </p:txBody>
      </p:sp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idx="4294967295"/>
          </p:nvPr>
        </p:nvSpPr>
        <p:spPr>
          <a:xfrm>
            <a:off x="0" y="285728"/>
            <a:ext cx="7929563" cy="628654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  <a:r>
              <a:rPr lang="ru-RU" sz="3200" b="1" i="1" dirty="0" smtClean="0">
                <a:latin typeface="Georgia" pitchFamily="18" charset="0"/>
                <a:ea typeface="Batang" pitchFamily="18" charset="-127"/>
              </a:rPr>
              <a:t>Острою секирой ранена береза ...      </a:t>
            </a:r>
          </a:p>
          <a:p>
            <a:pPr>
              <a:buNone/>
            </a:pPr>
            <a:r>
              <a:rPr lang="ru-RU" sz="3200" b="1" i="1" dirty="0" smtClean="0">
                <a:latin typeface="Georgia" pitchFamily="18" charset="0"/>
                <a:ea typeface="Batang" pitchFamily="18" charset="-127"/>
              </a:rPr>
              <a:t>                                                      </a:t>
            </a:r>
            <a:r>
              <a:rPr lang="ru-RU" sz="1800" b="1" dirty="0" smtClean="0">
                <a:latin typeface="Georgia" pitchFamily="18" charset="0"/>
                <a:ea typeface="Batang" pitchFamily="18" charset="-127"/>
              </a:rPr>
              <a:t>(</a:t>
            </a:r>
            <a:r>
              <a:rPr lang="ru-RU" sz="2000" b="1" dirty="0" smtClean="0">
                <a:latin typeface="Georgia" pitchFamily="18" charset="0"/>
                <a:ea typeface="Batang" pitchFamily="18" charset="-127"/>
              </a:rPr>
              <a:t>А.К. Толстой)</a:t>
            </a:r>
            <a:endParaRPr lang="ru-RU" sz="2000" b="1" dirty="0">
              <a:latin typeface="Georgia" pitchFamily="18" charset="0"/>
              <a:ea typeface="Batang" pitchFamily="18" charset="-127"/>
            </a:endParaRPr>
          </a:p>
        </p:txBody>
      </p:sp>
      <p:pic>
        <p:nvPicPr>
          <p:cNvPr id="3" name="Рисунок 2" descr="13135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5286412" cy="471488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428603"/>
          <a:ext cx="6096000" cy="5714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9765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Тема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Человек и природа</a:t>
                      </a:r>
                      <a:endParaRPr lang="ru-RU" dirty="0"/>
                    </a:p>
                  </a:txBody>
                  <a:tcPr/>
                </a:tc>
              </a:tr>
              <a:tr h="88881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Проблема, проблематика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Проблема жестокого обращения человека с природой</a:t>
                      </a:r>
                    </a:p>
                    <a:p>
                      <a:r>
                        <a:rPr lang="ru-RU" sz="1400" dirty="0" smtClean="0"/>
                        <a:t> </a:t>
                      </a:r>
                      <a:r>
                        <a:rPr lang="ru-RU" sz="1400" baseline="0" dirty="0" smtClean="0"/>
                        <a:t> Что должно лежать в основе отношения человека к природе?</a:t>
                      </a:r>
                      <a:endParaRPr lang="ru-RU" sz="1400" dirty="0"/>
                    </a:p>
                  </a:txBody>
                  <a:tcPr/>
                </a:tc>
              </a:tr>
              <a:tr h="44341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Эмоциональная тональность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грустная, скорбная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</a:tr>
              <a:tr h="68636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Изобразительно-выразительные средства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 э</a:t>
                      </a:r>
                      <a:r>
                        <a:rPr lang="ru-RU" sz="1400" dirty="0" smtClean="0"/>
                        <a:t>питет</a:t>
                      </a:r>
                    </a:p>
                    <a:p>
                      <a:r>
                        <a:rPr lang="ru-RU" sz="1400" dirty="0" smtClean="0"/>
                        <a:t> инверсия</a:t>
                      </a:r>
                    </a:p>
                    <a:p>
                      <a:r>
                        <a:rPr lang="ru-RU" sz="1400" baseline="0" dirty="0" smtClean="0"/>
                        <a:t> олицетворение</a:t>
                      </a:r>
                      <a:endParaRPr lang="ru-RU" sz="1400" dirty="0"/>
                    </a:p>
                  </a:txBody>
                  <a:tcPr/>
                </a:tc>
              </a:tr>
              <a:tr h="117102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Позиция автора, идея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природа такое же живое существо, как и человек, она также испытывает страдания, поэтому нельзя к ней относиться жестоко.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103012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Образ автора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Автор чуткий, любящий природу человек, способный к сопереживанию</a:t>
                      </a:r>
                      <a:endParaRPr lang="ru-RU" sz="1400" dirty="0"/>
                    </a:p>
                  </a:txBody>
                  <a:tcPr/>
                </a:tc>
              </a:tr>
              <a:tr h="3976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65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                    ИЗ ЦИКЛА «ЗАТЕСИ»       «ЗАТЕСИ»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3000372"/>
            <a:ext cx="69294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Мелодия.</a:t>
            </a:r>
            <a:endParaRPr lang="ru-RU" sz="2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Пестрый лист. Красный шиповник. Искры обклёванной калины в серых кустах. Желтая хвойная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опадь</a:t>
            </a:r>
            <a:r>
              <a:rPr lang="ru-RU" sz="2800" b="1" i="1" dirty="0" smtClean="0">
                <a:solidFill>
                  <a:srgbClr val="FF0000"/>
                </a:solidFill>
              </a:rPr>
              <a:t> с лиственниц. Черная, обнаженная в полях земля под горою. Зачем так скоро?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76658e968f44b90747ac49cda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5" y="71414"/>
            <a:ext cx="2286017" cy="2857520"/>
          </a:xfrm>
          <a:prstGeom prst="rect">
            <a:avLst/>
          </a:prstGeom>
        </p:spPr>
      </p:pic>
      <p:pic>
        <p:nvPicPr>
          <p:cNvPr id="5" name="Рисунок 4" descr="102354494_7525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000108"/>
            <a:ext cx="2786082" cy="207170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       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СХЕМА «ЗАТЕСИ»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7786742" cy="4846320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КАРТИНА-ОБРАЗ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         ЗАМЫСЕЛ, ОСНОВНАЯ МЫСЛЬ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  ЧУВСТВА АВТОРА</a:t>
            </a:r>
          </a:p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ЦВЕТОВЫЕ ОБРАЗЫ                      ЗВУКОВЫЕ ОБРАЗЫ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 ОБРАЗЫ-ОЩУЩЕНИЯ        ОБРАЗЫ-ЗАПАХИ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ОБРАЗЫ-СИМВОЛЫ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ИЗОБРАЗИТЕЛЬНО-ВЫРАЗИТЕЛЬНЫЕ СРЕДСТВА     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3821901" y="23931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3857620" y="321468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1643042" y="3786190"/>
            <a:ext cx="135732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929190" y="3786190"/>
            <a:ext cx="150019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3214678" y="4000504"/>
            <a:ext cx="100013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4179091" y="3964785"/>
            <a:ext cx="92869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285720" y="4857760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2178827" y="5107793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5143504" y="5072074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7072330" y="4857760"/>
            <a:ext cx="85725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3464711" y="4464851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700" dirty="0" smtClean="0">
                <a:solidFill>
                  <a:schemeClr val="accent3">
                    <a:lumMod val="75000"/>
                  </a:schemeClr>
                </a:solidFill>
              </a:rPr>
              <a:t>Результат творческой работы                       «</a:t>
            </a:r>
            <a:r>
              <a:rPr lang="ru-RU" sz="2700" dirty="0" err="1" smtClean="0">
                <a:solidFill>
                  <a:schemeClr val="accent3">
                    <a:lumMod val="75000"/>
                  </a:schemeClr>
                </a:solidFill>
              </a:rPr>
              <a:t>Затесь</a:t>
            </a:r>
            <a:r>
              <a:rPr lang="ru-RU" sz="2700" dirty="0" smtClean="0">
                <a:solidFill>
                  <a:schemeClr val="accent3">
                    <a:lumMod val="75000"/>
                  </a:schemeClr>
                </a:solidFill>
              </a:rPr>
              <a:t>» ученика</a:t>
            </a:r>
            <a:endParaRPr lang="ru-RU" sz="27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29066"/>
            <a:ext cx="7239000" cy="252667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smtClean="0"/>
              <a:t>               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           Утро.  Нежный румянец на небе. На горах, на домах, на деревьях прозрачно-воздушное алое покрывало. Тихий шепот листьев. Тонкий медовый аромат.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           Учащенный пульс.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      О заря, озари мою жизнь красотою!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6085283779539168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357298"/>
            <a:ext cx="7858180" cy="278608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   </a:t>
            </a:r>
            <a:r>
              <a:rPr lang="ru-RU" sz="4000" i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Спасибо за внимание</a:t>
            </a:r>
            <a:r>
              <a:rPr lang="ru-RU" sz="4000" i="1" dirty="0" smtClean="0">
                <a:solidFill>
                  <a:srgbClr val="FF0000"/>
                </a:solidFill>
                <a:ea typeface="Batang" pitchFamily="18" charset="-127"/>
              </a:rPr>
              <a:t>!</a:t>
            </a:r>
            <a:endParaRPr lang="ru-RU" sz="4000" i="1" dirty="0">
              <a:solidFill>
                <a:srgbClr val="FF0000"/>
              </a:solidFill>
              <a:ea typeface="Batang" pitchFamily="18" charset="-127"/>
            </a:endParaRPr>
          </a:p>
        </p:txBody>
      </p:sp>
      <p:pic>
        <p:nvPicPr>
          <p:cNvPr id="4" name="Содержимое 3" descr="62543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142984"/>
            <a:ext cx="7500990" cy="550072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260</TotalTime>
  <Words>258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Комплексный анализ текста как важное звено при подготовке к ОГЭ и ЕГЭ      </vt:lpstr>
      <vt:lpstr>Презентация PowerPoint</vt:lpstr>
      <vt:lpstr>Приемы и методы работы</vt:lpstr>
      <vt:lpstr>Презентация PowerPoint</vt:lpstr>
      <vt:lpstr>Презентация PowerPoint</vt:lpstr>
      <vt:lpstr>                     ИЗ ЦИКЛА «ЗАТЕСИ»       «ЗАТЕСИ»</vt:lpstr>
      <vt:lpstr>            СХЕМА «ЗАТЕСИ»</vt:lpstr>
      <vt:lpstr> Результат творческой работы                       «Затесь» ученика</vt:lpstr>
      <vt:lpstr>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Комплексный анализ текста как важное звено при подготовке к ОГЭ и ЕГЭ</dc:title>
  <dc:creator>Admin</dc:creator>
  <cp:lastModifiedBy>Учитель 302</cp:lastModifiedBy>
  <cp:revision>30</cp:revision>
  <dcterms:created xsi:type="dcterms:W3CDTF">2015-04-22T19:50:35Z</dcterms:created>
  <dcterms:modified xsi:type="dcterms:W3CDTF">2022-04-08T03:45:47Z</dcterms:modified>
</cp:coreProperties>
</file>